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8" r:id="rId6"/>
    <p:sldId id="266" r:id="rId7"/>
    <p:sldId id="267" r:id="rId8"/>
    <p:sldId id="270" r:id="rId9"/>
    <p:sldId id="265" r:id="rId10"/>
    <p:sldId id="269" r:id="rId11"/>
    <p:sldId id="263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22" autoAdjust="0"/>
  </p:normalViewPr>
  <p:slideViewPr>
    <p:cSldViewPr>
      <p:cViewPr>
        <p:scale>
          <a:sx n="90" d="100"/>
          <a:sy n="90" d="100"/>
        </p:scale>
        <p:origin x="-16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2EAA-0879-4BFB-8767-1F5AC8A180C2}" type="datetimeFigureOut">
              <a:rPr lang="pl-PL" smtClean="0"/>
              <a:pPr/>
              <a:t>14-04-09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C2C1-3C17-4123-A27B-2D0E45970864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2EAA-0879-4BFB-8767-1F5AC8A180C2}" type="datetimeFigureOut">
              <a:rPr lang="pl-PL" smtClean="0"/>
              <a:pPr/>
              <a:t>14-04-09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C2C1-3C17-4123-A27B-2D0E45970864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2EAA-0879-4BFB-8767-1F5AC8A180C2}" type="datetimeFigureOut">
              <a:rPr lang="pl-PL" smtClean="0"/>
              <a:pPr/>
              <a:t>14-04-09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C2C1-3C17-4123-A27B-2D0E45970864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2EAA-0879-4BFB-8767-1F5AC8A180C2}" type="datetimeFigureOut">
              <a:rPr lang="pl-PL" smtClean="0"/>
              <a:pPr/>
              <a:t>14-04-09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C2C1-3C17-4123-A27B-2D0E45970864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2EAA-0879-4BFB-8767-1F5AC8A180C2}" type="datetimeFigureOut">
              <a:rPr lang="pl-PL" smtClean="0"/>
              <a:pPr/>
              <a:t>14-04-09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C2C1-3C17-4123-A27B-2D0E45970864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2EAA-0879-4BFB-8767-1F5AC8A180C2}" type="datetimeFigureOut">
              <a:rPr lang="pl-PL" smtClean="0"/>
              <a:pPr/>
              <a:t>14-04-09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C2C1-3C17-4123-A27B-2D0E45970864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2EAA-0879-4BFB-8767-1F5AC8A180C2}" type="datetimeFigureOut">
              <a:rPr lang="pl-PL" smtClean="0"/>
              <a:pPr/>
              <a:t>14-04-09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C2C1-3C17-4123-A27B-2D0E45970864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2EAA-0879-4BFB-8767-1F5AC8A180C2}" type="datetimeFigureOut">
              <a:rPr lang="pl-PL" smtClean="0"/>
              <a:pPr/>
              <a:t>14-04-09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C2C1-3C17-4123-A27B-2D0E45970864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2EAA-0879-4BFB-8767-1F5AC8A180C2}" type="datetimeFigureOut">
              <a:rPr lang="pl-PL" smtClean="0"/>
              <a:pPr/>
              <a:t>14-04-09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C2C1-3C17-4123-A27B-2D0E45970864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2EAA-0879-4BFB-8767-1F5AC8A180C2}" type="datetimeFigureOut">
              <a:rPr lang="pl-PL" smtClean="0"/>
              <a:pPr/>
              <a:t>14-04-09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C2C1-3C17-4123-A27B-2D0E45970864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2EAA-0879-4BFB-8767-1F5AC8A180C2}" type="datetimeFigureOut">
              <a:rPr lang="pl-PL" smtClean="0"/>
              <a:pPr/>
              <a:t>14-04-09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C2C1-3C17-4123-A27B-2D0E45970864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72EAA-0879-4BFB-8767-1F5AC8A180C2}" type="datetimeFigureOut">
              <a:rPr lang="pl-PL" smtClean="0"/>
              <a:pPr/>
              <a:t>14-04-09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EC2C1-3C17-4123-A27B-2D0E45970864}" type="slidenum">
              <a:rPr lang="pl-PL" smtClean="0"/>
              <a:pPr/>
              <a:t>‹nr›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hyperlink" Target="http://www.pracuj.p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infoskop2014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09600"/>
          </a:xfrm>
          <a:prstGeom prst="rect">
            <a:avLst/>
          </a:prstGeom>
        </p:spPr>
      </p:pic>
      <p:sp>
        <p:nvSpPr>
          <p:cNvPr id="3" name="Tytuł 2"/>
          <p:cNvSpPr txBox="1">
            <a:spLocks/>
          </p:cNvSpPr>
          <p:nvPr/>
        </p:nvSpPr>
        <p:spPr>
          <a:xfrm>
            <a:off x="2051720" y="2348880"/>
            <a:ext cx="6048672" cy="24482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Tajniki rekrutacji do IT </a:t>
            </a:r>
            <a:b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1800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pl-PL" sz="1600" dirty="0" smtClean="0">
                <a:solidFill>
                  <a:schemeClr val="accent1">
                    <a:lumMod val="50000"/>
                  </a:schemeClr>
                </a:solidFill>
              </a:rPr>
              <a:t>czyli ile warta jest moja wiedza, gdy nie potrafię jej zaprezentować?</a:t>
            </a:r>
            <a:endParaRPr lang="pl-PL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" name="Obraz 1" descr="logo_podstawow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8680"/>
            <a:ext cx="3257600" cy="16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infoskop2014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09600"/>
          </a:xfrm>
          <a:prstGeom prst="rect">
            <a:avLst/>
          </a:prstGeom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67544" y="1988840"/>
            <a:ext cx="7992888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lvl="1">
              <a:lnSpc>
                <a:spcPct val="2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i="1" dirty="0" smtClean="0">
                <a:solidFill>
                  <a:srgbClr val="254061"/>
                </a:solidFill>
              </a:rPr>
              <a:t>„z natury jestem leniwy”</a:t>
            </a:r>
          </a:p>
          <a:p>
            <a:pPr marL="0" lvl="1">
              <a:lnSpc>
                <a:spcPct val="2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i="1" dirty="0" smtClean="0">
                <a:solidFill>
                  <a:srgbClr val="254061"/>
                </a:solidFill>
              </a:rPr>
              <a:t>„w zimę jestem leniwy …. a na wiosnę bardzo aktywny”</a:t>
            </a:r>
          </a:p>
          <a:p>
            <a:pPr marL="0" lvl="1">
              <a:lnSpc>
                <a:spcPct val="2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i="1" dirty="0" smtClean="0">
                <a:solidFill>
                  <a:srgbClr val="254061"/>
                </a:solidFill>
              </a:rPr>
              <a:t>„rok temu do Państwa aplikowałem i wówczas się do mnie Państwo nie odezwali. Jestem ciekaw co spowodowało, że aplikując teraz skontaktowali się Państwo ze mną”</a:t>
            </a:r>
          </a:p>
          <a:p>
            <a:pPr marL="0" lvl="1">
              <a:lnSpc>
                <a:spcPct val="2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i="1" dirty="0" smtClean="0">
                <a:solidFill>
                  <a:srgbClr val="254061"/>
                </a:solidFill>
              </a:rPr>
              <a:t>„gdybym wiedział, że dostanę trudne zadanie, to wziąłbym zwolnienie lekarskie”</a:t>
            </a:r>
          </a:p>
          <a:p>
            <a:pPr marL="0" lvl="1">
              <a:lnSpc>
                <a:spcPct val="2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i="1" dirty="0" smtClean="0">
                <a:solidFill>
                  <a:srgbClr val="254061"/>
                </a:solidFill>
              </a:rPr>
              <a:t>„gość z Excela … </a:t>
            </a:r>
            <a:r>
              <a:rPr lang="pl-PL" sz="1600" i="1" dirty="0" err="1" smtClean="0">
                <a:solidFill>
                  <a:srgbClr val="254061"/>
                </a:solidFill>
              </a:rPr>
              <a:t>shit</a:t>
            </a:r>
            <a:r>
              <a:rPr lang="pl-PL" sz="1600" i="1" dirty="0" smtClean="0">
                <a:solidFill>
                  <a:srgbClr val="254061"/>
                </a:solidFill>
              </a:rPr>
              <a:t>” – aplikacja na stanowisko zw. z pracą z klientem</a:t>
            </a:r>
          </a:p>
          <a:p>
            <a:pPr marL="0" lvl="1">
              <a:lnSpc>
                <a:spcPct val="2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i="1" dirty="0" smtClean="0">
                <a:solidFill>
                  <a:srgbClr val="254061"/>
                </a:solidFill>
              </a:rPr>
              <a:t>„zmotywowałaby mnie Pani gdyby pokazała „biust”</a:t>
            </a:r>
          </a:p>
          <a:p>
            <a:pPr marL="0" lvl="1">
              <a:lnSpc>
                <a:spcPct val="2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i="1" dirty="0" smtClean="0">
                <a:solidFill>
                  <a:srgbClr val="254061"/>
                </a:solidFill>
              </a:rPr>
              <a:t>„wolałbym pracować  grupie ponieważ wówczas można rozbić odpowiedzialność” </a:t>
            </a:r>
          </a:p>
          <a:p>
            <a:pPr marL="0" lvl="1">
              <a:lnSpc>
                <a:spcPct val="2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i="1" dirty="0" smtClean="0">
                <a:solidFill>
                  <a:srgbClr val="254061"/>
                </a:solidFill>
                <a:latin typeface="Bitstream Vera Sans" charset="0"/>
              </a:rPr>
              <a:t>na pytanie o sposób wpływu na inną osobę, która nie chce zrealizować zadanie stwierdził „że dałby tej osobie </a:t>
            </a:r>
            <a:r>
              <a:rPr lang="pl-PL" sz="1400" i="1" dirty="0" err="1" smtClean="0">
                <a:solidFill>
                  <a:srgbClr val="254061"/>
                </a:solidFill>
                <a:latin typeface="Bitstream Vera Sans" charset="0"/>
              </a:rPr>
              <a:t>wpier</a:t>
            </a:r>
            <a:r>
              <a:rPr lang="pl-PL" sz="1400" i="1" dirty="0" smtClean="0">
                <a:solidFill>
                  <a:srgbClr val="254061"/>
                </a:solidFill>
                <a:latin typeface="Bitstream Vera Sans" charset="0"/>
              </a:rPr>
              <a:t>….”   </a:t>
            </a:r>
            <a:endParaRPr lang="pl-PL" sz="1400" dirty="0" smtClean="0">
              <a:solidFill>
                <a:srgbClr val="254061"/>
              </a:solidFill>
              <a:latin typeface="Bitstream Vera Sans" charset="0"/>
            </a:endParaRPr>
          </a:p>
          <a:p>
            <a:pPr marL="0" lvl="1">
              <a:lnSpc>
                <a:spcPct val="98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 smtClean="0">
                <a:solidFill>
                  <a:srgbClr val="254061"/>
                </a:solidFill>
                <a:latin typeface="Bitstream Vera Sans" charset="0"/>
              </a:rPr>
              <a:t> </a:t>
            </a:r>
          </a:p>
          <a:p>
            <a:pPr marL="0" lvl="1">
              <a:lnSpc>
                <a:spcPct val="98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dirty="0">
              <a:solidFill>
                <a:srgbClr val="254061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403648" y="692696"/>
            <a:ext cx="6264696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lvl="1">
              <a:lnSpc>
                <a:spcPct val="98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4400" dirty="0" smtClean="0">
                <a:solidFill>
                  <a:srgbClr val="FF0000"/>
                </a:solidFill>
                <a:latin typeface="Bitstream Vera Sans" charset="0"/>
              </a:rPr>
              <a:t>Przykładowe wypowiedzi </a:t>
            </a:r>
            <a:endParaRPr lang="pl-PL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337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infoskop2014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096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971600" y="2276872"/>
            <a:ext cx="5257204" cy="2520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lvl="1"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 smtClean="0">
                <a:solidFill>
                  <a:srgbClr val="254061"/>
                </a:solidFill>
              </a:rPr>
              <a:t>Pytania? </a:t>
            </a:r>
            <a:endParaRPr lang="pl-PL" sz="2000" dirty="0" smtClean="0">
              <a:solidFill>
                <a:srgbClr val="254061"/>
              </a:solidFill>
              <a:latin typeface="Bitstream Vera Sans" charset="0"/>
            </a:endParaRPr>
          </a:p>
          <a:p>
            <a:pPr marL="0" lvl="1">
              <a:lnSpc>
                <a:spcPct val="98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 smtClean="0">
                <a:solidFill>
                  <a:srgbClr val="254061"/>
                </a:solidFill>
                <a:latin typeface="Bitstream Vera Sans" charset="0"/>
              </a:rPr>
              <a:t> </a:t>
            </a:r>
          </a:p>
          <a:p>
            <a:pPr marL="0" lvl="1">
              <a:lnSpc>
                <a:spcPct val="98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dirty="0">
              <a:solidFill>
                <a:srgbClr val="2540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056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43"/>
          <p:cNvSpPr txBox="1"/>
          <p:nvPr/>
        </p:nvSpPr>
        <p:spPr>
          <a:xfrm>
            <a:off x="611560" y="2204864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254061"/>
                </a:solidFill>
              </a:rPr>
              <a:t>Rynek IT w Polsce i na świecie …</a:t>
            </a:r>
            <a:endParaRPr lang="en-GB" sz="2000" b="1" dirty="0" smtClean="0">
              <a:solidFill>
                <a:srgbClr val="254061"/>
              </a:solidFill>
            </a:endParaRPr>
          </a:p>
        </p:txBody>
      </p:sp>
      <p:sp>
        <p:nvSpPr>
          <p:cNvPr id="5" name="pole tekstowe 43"/>
          <p:cNvSpPr txBox="1"/>
          <p:nvPr/>
        </p:nvSpPr>
        <p:spPr>
          <a:xfrm>
            <a:off x="611560" y="4293096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254061"/>
                </a:solidFill>
              </a:rPr>
              <a:t>Okiem pracodawcy, czyli jakich pracowników chcę zatrudnić …</a:t>
            </a:r>
            <a:endParaRPr lang="en-GB" sz="2000" b="1" dirty="0" smtClean="0">
              <a:solidFill>
                <a:srgbClr val="254061"/>
              </a:solidFill>
            </a:endParaRPr>
          </a:p>
        </p:txBody>
      </p:sp>
      <p:sp>
        <p:nvSpPr>
          <p:cNvPr id="6" name="pole tekstowe 43"/>
          <p:cNvSpPr txBox="1"/>
          <p:nvPr/>
        </p:nvSpPr>
        <p:spPr>
          <a:xfrm>
            <a:off x="611560" y="4941168"/>
            <a:ext cx="7272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254061"/>
                </a:solidFill>
              </a:rPr>
              <a:t>Okiem studenta, czyli z kim chcę realizować projekt na uczelni …</a:t>
            </a:r>
            <a:endParaRPr lang="en-GB" sz="2000" b="1" dirty="0" smtClean="0">
              <a:solidFill>
                <a:srgbClr val="254061"/>
              </a:solidFill>
            </a:endParaRPr>
          </a:p>
        </p:txBody>
      </p:sp>
      <p:pic>
        <p:nvPicPr>
          <p:cNvPr id="7" name="Obraz 6" descr="infoskop2014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09600"/>
          </a:xfrm>
          <a:prstGeom prst="rect">
            <a:avLst/>
          </a:prstGeom>
        </p:spPr>
      </p:pic>
      <p:sp>
        <p:nvSpPr>
          <p:cNvPr id="8" name="pole tekstowe 43"/>
          <p:cNvSpPr txBox="1"/>
          <p:nvPr/>
        </p:nvSpPr>
        <p:spPr>
          <a:xfrm>
            <a:off x="1547664" y="2924944"/>
            <a:ext cx="6336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i="1" dirty="0" smtClean="0">
                <a:solidFill>
                  <a:srgbClr val="254061"/>
                </a:solidFill>
              </a:rPr>
              <a:t>586 ofert – kategoria „IT – rozwój oprogramowania” (</a:t>
            </a:r>
            <a:r>
              <a:rPr lang="pl-PL" sz="1600" i="1" dirty="0" smtClean="0">
                <a:solidFill>
                  <a:srgbClr val="254061"/>
                </a:solidFill>
                <a:hlinkClick r:id="rId3"/>
              </a:rPr>
              <a:t>www.pracuj.pl</a:t>
            </a:r>
            <a:r>
              <a:rPr lang="pl-PL" sz="1600" i="1" dirty="0">
                <a:solidFill>
                  <a:srgbClr val="254061"/>
                </a:solidFill>
              </a:rPr>
              <a:t>)</a:t>
            </a:r>
            <a:endParaRPr lang="pl-PL" sz="1600" i="1" dirty="0" smtClean="0">
              <a:solidFill>
                <a:srgbClr val="254061"/>
              </a:solidFill>
            </a:endParaRPr>
          </a:p>
          <a:p>
            <a:r>
              <a:rPr lang="pl-PL" sz="1600" i="1" dirty="0" smtClean="0">
                <a:solidFill>
                  <a:srgbClr val="254061"/>
                </a:solidFill>
              </a:rPr>
              <a:t>421 </a:t>
            </a:r>
            <a:r>
              <a:rPr lang="pl-PL" sz="1600" i="1" dirty="0">
                <a:solidFill>
                  <a:srgbClr val="254061"/>
                </a:solidFill>
              </a:rPr>
              <a:t>ofert – kategoria „IT – </a:t>
            </a:r>
            <a:r>
              <a:rPr lang="pl-PL" sz="1600" i="1" dirty="0" smtClean="0">
                <a:solidFill>
                  <a:srgbClr val="254061"/>
                </a:solidFill>
              </a:rPr>
              <a:t>Administracja ” </a:t>
            </a:r>
            <a:r>
              <a:rPr lang="pl-PL" sz="1600" i="1" dirty="0">
                <a:solidFill>
                  <a:srgbClr val="254061"/>
                </a:solidFill>
              </a:rPr>
              <a:t>(</a:t>
            </a:r>
            <a:r>
              <a:rPr lang="pl-PL" sz="1600" i="1" dirty="0">
                <a:solidFill>
                  <a:srgbClr val="254061"/>
                </a:solidFill>
                <a:hlinkClick r:id="rId3"/>
              </a:rPr>
              <a:t>www.pracuj.pl</a:t>
            </a:r>
            <a:r>
              <a:rPr lang="pl-PL" sz="1600" i="1" dirty="0" smtClean="0">
                <a:solidFill>
                  <a:srgbClr val="254061"/>
                </a:solidFill>
              </a:rPr>
              <a:t>)</a:t>
            </a:r>
          </a:p>
          <a:p>
            <a:r>
              <a:rPr lang="pl-PL" sz="1600" i="1" dirty="0" smtClean="0">
                <a:solidFill>
                  <a:srgbClr val="254061"/>
                </a:solidFill>
              </a:rPr>
              <a:t>249 ofert – kategoria „HR” </a:t>
            </a:r>
            <a:r>
              <a:rPr lang="pl-PL" sz="1600" i="1" dirty="0">
                <a:solidFill>
                  <a:srgbClr val="254061"/>
                </a:solidFill>
              </a:rPr>
              <a:t>(</a:t>
            </a:r>
            <a:r>
              <a:rPr lang="pl-PL" sz="1600" i="1" dirty="0">
                <a:solidFill>
                  <a:srgbClr val="254061"/>
                </a:solidFill>
                <a:hlinkClick r:id="rId3"/>
              </a:rPr>
              <a:t>www.pracuj.pl</a:t>
            </a:r>
            <a:r>
              <a:rPr lang="pl-PL" sz="1600" i="1" dirty="0" smtClean="0">
                <a:solidFill>
                  <a:srgbClr val="254061"/>
                </a:solidFill>
              </a:rPr>
              <a:t>)</a:t>
            </a:r>
            <a:endParaRPr lang="pl-PL" sz="1600" i="1" dirty="0">
              <a:solidFill>
                <a:srgbClr val="2540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687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infoskop2014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09600"/>
          </a:xfrm>
          <a:prstGeom prst="rect">
            <a:avLst/>
          </a:prstGeom>
        </p:spPr>
      </p:pic>
      <p:sp>
        <p:nvSpPr>
          <p:cNvPr id="5" name="pole tekstowe 43"/>
          <p:cNvSpPr txBox="1"/>
          <p:nvPr/>
        </p:nvSpPr>
        <p:spPr>
          <a:xfrm>
            <a:off x="611560" y="2492896"/>
            <a:ext cx="7776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254061"/>
                </a:solidFill>
              </a:rPr>
              <a:t>Sukces zawodowy nie zaczyna się od rozmowy kwalifikacyjnej …  </a:t>
            </a:r>
            <a:endParaRPr lang="en-GB" sz="2000" b="1" dirty="0" smtClean="0">
              <a:solidFill>
                <a:srgbClr val="2540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375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infoskop2014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09600"/>
          </a:xfrm>
          <a:prstGeom prst="rect">
            <a:avLst/>
          </a:prstGeom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12160" y="692696"/>
            <a:ext cx="295116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lvl="1">
              <a:lnSpc>
                <a:spcPct val="98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4400" dirty="0">
                <a:solidFill>
                  <a:srgbClr val="FF0000"/>
                </a:solidFill>
                <a:latin typeface="Bitstream Vera Sans" charset="0"/>
              </a:rPr>
              <a:t>Błąd nr 1</a:t>
            </a:r>
            <a:endParaRPr lang="pl-PL" sz="4400" dirty="0">
              <a:solidFill>
                <a:srgbClr val="FF00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71600" y="2276872"/>
            <a:ext cx="5257204" cy="2520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lvl="1"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>
                <a:solidFill>
                  <a:srgbClr val="254061"/>
                </a:solidFill>
              </a:rPr>
              <a:t>Kim jestem </a:t>
            </a:r>
            <a:r>
              <a:rPr lang="pl-PL" sz="2000" dirty="0" smtClean="0">
                <a:solidFill>
                  <a:srgbClr val="254061"/>
                </a:solidFill>
              </a:rPr>
              <a:t>…</a:t>
            </a:r>
          </a:p>
          <a:p>
            <a:pPr marL="0" lvl="1"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 smtClean="0">
                <a:solidFill>
                  <a:srgbClr val="254061"/>
                </a:solidFill>
              </a:rPr>
              <a:t>Test zainteresowań zawodowych</a:t>
            </a:r>
          </a:p>
          <a:p>
            <a:pPr marL="0" lvl="1"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 err="1" smtClean="0">
                <a:solidFill>
                  <a:srgbClr val="254061"/>
                </a:solidFill>
              </a:rPr>
              <a:t>Soft</a:t>
            </a:r>
            <a:r>
              <a:rPr lang="pl-PL" sz="2000" dirty="0" smtClean="0">
                <a:solidFill>
                  <a:srgbClr val="254061"/>
                </a:solidFill>
              </a:rPr>
              <a:t> </a:t>
            </a:r>
            <a:r>
              <a:rPr lang="pl-PL" sz="2000" dirty="0" err="1" smtClean="0">
                <a:solidFill>
                  <a:srgbClr val="254061"/>
                </a:solidFill>
              </a:rPr>
              <a:t>skills</a:t>
            </a:r>
            <a:endParaRPr lang="pl-PL" sz="2000" dirty="0" smtClean="0">
              <a:solidFill>
                <a:srgbClr val="254061"/>
              </a:solidFill>
            </a:endParaRPr>
          </a:p>
          <a:p>
            <a:pPr marL="0" lvl="1"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 smtClean="0">
                <a:solidFill>
                  <a:srgbClr val="254061"/>
                </a:solidFill>
              </a:rPr>
              <a:t>Diagnoza predyspozycji zawodowych</a:t>
            </a:r>
          </a:p>
          <a:p>
            <a:pPr marL="0" lvl="1"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 smtClean="0">
                <a:solidFill>
                  <a:srgbClr val="254061"/>
                </a:solidFill>
              </a:rPr>
              <a:t>Doświadczenie (projektowe, zawodowe</a:t>
            </a:r>
            <a:r>
              <a:rPr lang="pl-PL" sz="2000" dirty="0" smtClean="0">
                <a:solidFill>
                  <a:srgbClr val="254061"/>
                </a:solidFill>
                <a:latin typeface="Bitstream Vera Sans" charset="0"/>
              </a:rPr>
              <a:t>)</a:t>
            </a:r>
          </a:p>
          <a:p>
            <a:pPr marL="0" lvl="1">
              <a:lnSpc>
                <a:spcPct val="98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 smtClean="0">
                <a:solidFill>
                  <a:srgbClr val="254061"/>
                </a:solidFill>
                <a:latin typeface="Bitstream Vera Sans" charset="0"/>
              </a:rPr>
              <a:t> </a:t>
            </a:r>
          </a:p>
          <a:p>
            <a:pPr marL="0" lvl="1">
              <a:lnSpc>
                <a:spcPct val="98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dirty="0">
              <a:solidFill>
                <a:srgbClr val="2540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610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infoskop2014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09600"/>
          </a:xfrm>
          <a:prstGeom prst="rect">
            <a:avLst/>
          </a:prstGeom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12160" y="692696"/>
            <a:ext cx="295116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lvl="1">
              <a:lnSpc>
                <a:spcPct val="98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4400" dirty="0">
                <a:solidFill>
                  <a:srgbClr val="FF0000"/>
                </a:solidFill>
                <a:latin typeface="Bitstream Vera Sans" charset="0"/>
              </a:rPr>
              <a:t>Błąd nr </a:t>
            </a:r>
            <a:r>
              <a:rPr lang="pl-PL" sz="4400" dirty="0" smtClean="0">
                <a:solidFill>
                  <a:srgbClr val="FF0000"/>
                </a:solidFill>
                <a:latin typeface="Bitstream Vera Sans" charset="0"/>
              </a:rPr>
              <a:t>2</a:t>
            </a:r>
            <a:endParaRPr lang="pl-PL" sz="4400" dirty="0">
              <a:solidFill>
                <a:srgbClr val="FF00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71600" y="2276872"/>
            <a:ext cx="5257204" cy="2520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lvl="1"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 smtClean="0">
                <a:solidFill>
                  <a:srgbClr val="254061"/>
                </a:solidFill>
              </a:rPr>
              <a:t>Wysyłanie </a:t>
            </a:r>
            <a:r>
              <a:rPr lang="pl-PL" sz="2000" dirty="0" smtClean="0">
                <a:solidFill>
                  <a:srgbClr val="254061"/>
                </a:solidFill>
              </a:rPr>
              <a:t>aplikacji na nieodpowiednie oferty …</a:t>
            </a:r>
            <a:endParaRPr lang="pl-PL" sz="2000" dirty="0" smtClean="0">
              <a:solidFill>
                <a:srgbClr val="254061"/>
              </a:solidFill>
              <a:latin typeface="Bitstream Vera Sans" charset="0"/>
            </a:endParaRPr>
          </a:p>
          <a:p>
            <a:pPr marL="0" lvl="1">
              <a:lnSpc>
                <a:spcPct val="98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 smtClean="0">
                <a:solidFill>
                  <a:srgbClr val="254061"/>
                </a:solidFill>
                <a:latin typeface="Bitstream Vera Sans" charset="0"/>
              </a:rPr>
              <a:t> </a:t>
            </a:r>
          </a:p>
          <a:p>
            <a:pPr marL="0" lvl="1">
              <a:lnSpc>
                <a:spcPct val="98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dirty="0">
              <a:solidFill>
                <a:srgbClr val="2540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970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infoskop2014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09600"/>
          </a:xfrm>
          <a:prstGeom prst="rect">
            <a:avLst/>
          </a:prstGeom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12160" y="692696"/>
            <a:ext cx="295116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lvl="1">
              <a:lnSpc>
                <a:spcPct val="98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4400" dirty="0">
                <a:solidFill>
                  <a:srgbClr val="FF0000"/>
                </a:solidFill>
                <a:latin typeface="Bitstream Vera Sans" charset="0"/>
              </a:rPr>
              <a:t>Błąd </a:t>
            </a:r>
            <a:r>
              <a:rPr lang="pl-PL" sz="4400" dirty="0" smtClean="0">
                <a:solidFill>
                  <a:srgbClr val="FF0000"/>
                </a:solidFill>
                <a:latin typeface="Bitstream Vera Sans" charset="0"/>
              </a:rPr>
              <a:t>nr 3 </a:t>
            </a:r>
            <a:endParaRPr lang="pl-PL" sz="4400" dirty="0">
              <a:solidFill>
                <a:srgbClr val="FF0000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71600" y="2276872"/>
            <a:ext cx="6552728" cy="2736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lvl="1"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 smtClean="0">
                <a:solidFill>
                  <a:srgbClr val="254061"/>
                </a:solidFill>
              </a:rPr>
              <a:t>Błędy w aplikacjach </a:t>
            </a:r>
          </a:p>
          <a:p>
            <a:pPr marL="342900" lvl="1" indent="-342900">
              <a:lnSpc>
                <a:spcPct val="150000"/>
              </a:lnSpc>
              <a:buFont typeface="Arial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 smtClean="0">
                <a:solidFill>
                  <a:srgbClr val="254061"/>
                </a:solidFill>
              </a:rPr>
              <a:t>Błędy ortograficzne, stylistyczne</a:t>
            </a:r>
          </a:p>
          <a:p>
            <a:pPr marL="342900" lvl="1" indent="-342900">
              <a:lnSpc>
                <a:spcPct val="150000"/>
              </a:lnSpc>
              <a:buFont typeface="Arial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 smtClean="0">
                <a:solidFill>
                  <a:srgbClr val="254061"/>
                </a:solidFill>
              </a:rPr>
              <a:t>Przeładowanie treścią lub pominięcie informacji</a:t>
            </a:r>
          </a:p>
          <a:p>
            <a:pPr marL="342900" lvl="1" indent="-342900">
              <a:lnSpc>
                <a:spcPct val="150000"/>
              </a:lnSpc>
              <a:buFont typeface="Arial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 smtClean="0">
                <a:solidFill>
                  <a:srgbClr val="254061"/>
                </a:solidFill>
              </a:rPr>
              <a:t>Brak estetyki</a:t>
            </a:r>
          </a:p>
          <a:p>
            <a:pPr marL="342900" lvl="1" indent="-342900">
              <a:lnSpc>
                <a:spcPct val="150000"/>
              </a:lnSpc>
              <a:buFont typeface="Arial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 smtClean="0">
                <a:solidFill>
                  <a:srgbClr val="254061"/>
                </a:solidFill>
              </a:rPr>
              <a:t>Podanie informacji, których nie można obronić</a:t>
            </a:r>
          </a:p>
          <a:p>
            <a:pPr marL="342900" lvl="1" indent="-342900">
              <a:lnSpc>
                <a:spcPct val="150000"/>
              </a:lnSpc>
              <a:buFont typeface="Arial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 smtClean="0">
                <a:solidFill>
                  <a:srgbClr val="254061"/>
                </a:solidFill>
                <a:latin typeface="Bitstream Vera Sans" charset="0"/>
              </a:rPr>
              <a:t>…</a:t>
            </a:r>
          </a:p>
          <a:p>
            <a:pPr marL="0" lvl="1">
              <a:lnSpc>
                <a:spcPct val="98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 smtClean="0">
                <a:solidFill>
                  <a:srgbClr val="254061"/>
                </a:solidFill>
                <a:latin typeface="Bitstream Vera Sans" charset="0"/>
              </a:rPr>
              <a:t> </a:t>
            </a:r>
          </a:p>
          <a:p>
            <a:pPr marL="0" lvl="1">
              <a:lnSpc>
                <a:spcPct val="98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203106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infoskop2014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09600"/>
          </a:xfrm>
          <a:prstGeom prst="rect">
            <a:avLst/>
          </a:prstGeom>
        </p:spPr>
      </p:pic>
      <p:sp>
        <p:nvSpPr>
          <p:cNvPr id="6" name="PoleTekstowe 5"/>
          <p:cNvSpPr txBox="1"/>
          <p:nvPr/>
        </p:nvSpPr>
        <p:spPr>
          <a:xfrm>
            <a:off x="323528" y="3356992"/>
            <a:ext cx="7200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i="1" dirty="0" smtClean="0">
                <a:solidFill>
                  <a:srgbClr val="254061"/>
                </a:solidFill>
              </a:rPr>
              <a:t>„Jeżeli </a:t>
            </a:r>
            <a:r>
              <a:rPr lang="pl-PL" sz="1600" i="1" dirty="0">
                <a:solidFill>
                  <a:srgbClr val="254061"/>
                </a:solidFill>
              </a:rPr>
              <a:t>nie zatrudnicie mnie teraz, za jakiś czas będę wykonywał świetną pracę dla </a:t>
            </a:r>
            <a:r>
              <a:rPr lang="pl-PL" sz="1600" i="1" dirty="0" smtClean="0">
                <a:solidFill>
                  <a:srgbClr val="254061"/>
                </a:solidFill>
              </a:rPr>
              <a:t>konkurencji”</a:t>
            </a:r>
            <a:endParaRPr lang="pl-PL" sz="1600" i="1" dirty="0">
              <a:solidFill>
                <a:srgbClr val="254061"/>
              </a:solidFill>
            </a:endParaRPr>
          </a:p>
        </p:txBody>
      </p:sp>
      <p:sp>
        <p:nvSpPr>
          <p:cNvPr id="8" name="PoleTekstowe 7"/>
          <p:cNvSpPr txBox="1"/>
          <p:nvPr/>
        </p:nvSpPr>
        <p:spPr>
          <a:xfrm>
            <a:off x="323528" y="4005064"/>
            <a:ext cx="78830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i="1" dirty="0" smtClean="0">
                <a:solidFill>
                  <a:srgbClr val="254061"/>
                </a:solidFill>
              </a:rPr>
              <a:t>„Wady: odwlekanie spraw na ostatnią chwilę, impulsywność, stawiam rodzinę ponad pracę”</a:t>
            </a:r>
            <a:endParaRPr lang="pl-PL" sz="1600" i="1" dirty="0">
              <a:solidFill>
                <a:srgbClr val="254061"/>
              </a:solidFill>
            </a:endParaRPr>
          </a:p>
        </p:txBody>
      </p:sp>
      <p:sp>
        <p:nvSpPr>
          <p:cNvPr id="9" name="PoleTekstowe 8"/>
          <p:cNvSpPr txBox="1"/>
          <p:nvPr/>
        </p:nvSpPr>
        <p:spPr>
          <a:xfrm>
            <a:off x="323529" y="4581128"/>
            <a:ext cx="8352927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i="1" dirty="0" smtClean="0">
                <a:solidFill>
                  <a:srgbClr val="254061"/>
                </a:solidFill>
              </a:rPr>
              <a:t>„</a:t>
            </a:r>
            <a:r>
              <a:rPr lang="pl-PL" sz="1600" i="1" dirty="0">
                <a:solidFill>
                  <a:srgbClr val="254061"/>
                </a:solidFill>
              </a:rPr>
              <a:t>Wynagrodzenie: odmawiam podania konkretnej kwoty ...</a:t>
            </a:r>
            <a:br>
              <a:rPr lang="pl-PL" sz="1600" i="1" dirty="0">
                <a:solidFill>
                  <a:srgbClr val="254061"/>
                </a:solidFill>
              </a:rPr>
            </a:br>
            <a:r>
              <a:rPr lang="pl-PL" sz="1600" i="1" dirty="0">
                <a:solidFill>
                  <a:srgbClr val="254061"/>
                </a:solidFill>
              </a:rPr>
              <a:t>Chce zobaczyć ile jestem wart dla </a:t>
            </a:r>
            <a:r>
              <a:rPr lang="pl-PL" sz="1600" i="1" dirty="0" err="1" smtClean="0">
                <a:solidFill>
                  <a:srgbClr val="254061"/>
                </a:solidFill>
              </a:rPr>
              <a:t>Genius</a:t>
            </a:r>
            <a:r>
              <a:rPr lang="pl-PL" sz="1600" i="1" dirty="0" smtClean="0">
                <a:solidFill>
                  <a:srgbClr val="254061"/>
                </a:solidFill>
              </a:rPr>
              <a:t>”</a:t>
            </a:r>
          </a:p>
          <a:p>
            <a:pPr algn="just"/>
            <a:r>
              <a:rPr lang="pl-PL" sz="1600" i="1" dirty="0">
                <a:solidFill>
                  <a:srgbClr val="254061"/>
                </a:solidFill>
              </a:rPr>
              <a:t/>
            </a:r>
            <a:br>
              <a:rPr lang="pl-PL" sz="1600" i="1" dirty="0">
                <a:solidFill>
                  <a:srgbClr val="254061"/>
                </a:solidFill>
              </a:rPr>
            </a:br>
            <a:r>
              <a:rPr lang="pl-PL" sz="1600" i="1" dirty="0" smtClean="0">
                <a:solidFill>
                  <a:srgbClr val="254061"/>
                </a:solidFill>
              </a:rPr>
              <a:t>„Co </a:t>
            </a:r>
            <a:r>
              <a:rPr lang="pl-PL" sz="1600" i="1" dirty="0">
                <a:solidFill>
                  <a:srgbClr val="254061"/>
                </a:solidFill>
              </a:rPr>
              <a:t>powinno nas skłonić do zatrudnienia:</a:t>
            </a:r>
            <a:br>
              <a:rPr lang="pl-PL" sz="1600" i="1" dirty="0">
                <a:solidFill>
                  <a:srgbClr val="254061"/>
                </a:solidFill>
              </a:rPr>
            </a:br>
            <a:r>
              <a:rPr lang="pl-PL" sz="1600" i="1" dirty="0">
                <a:solidFill>
                  <a:srgbClr val="254061"/>
                </a:solidFill>
              </a:rPr>
              <a:t>To, że studiuje informatykę. </a:t>
            </a:r>
            <a:r>
              <a:rPr lang="pl-PL" sz="1600" dirty="0" smtClean="0">
                <a:solidFill>
                  <a:srgbClr val="254061"/>
                </a:solidFill>
              </a:rPr>
              <a:t>„</a:t>
            </a:r>
            <a:endParaRPr lang="pl-PL" sz="1600" dirty="0">
              <a:solidFill>
                <a:srgbClr val="254061"/>
              </a:solidFill>
            </a:endParaRPr>
          </a:p>
        </p:txBody>
      </p:sp>
      <p:sp>
        <p:nvSpPr>
          <p:cNvPr id="10" name="PoleTekstowe 9"/>
          <p:cNvSpPr txBox="1"/>
          <p:nvPr/>
        </p:nvSpPr>
        <p:spPr>
          <a:xfrm>
            <a:off x="395536" y="1916832"/>
            <a:ext cx="7200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i="1" dirty="0">
                <a:solidFill>
                  <a:srgbClr val="254061"/>
                </a:solidFill>
              </a:rPr>
              <a:t>„Robiłem już w życiu sporo rzeczy, teraz wiem, co chcę robić – jestem zdeterminowany, by osiągnąć sukces, tego oczekuje też moja narzeczona.”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395536" y="2636912"/>
            <a:ext cx="72008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i="1" dirty="0">
                <a:solidFill>
                  <a:srgbClr val="254061"/>
                </a:solidFill>
              </a:rPr>
              <a:t>„Co powinno nas skłonić do zatrudnienia Cię?</a:t>
            </a:r>
          </a:p>
          <a:p>
            <a:pPr marL="0" lvl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i="1" dirty="0">
                <a:solidFill>
                  <a:srgbClr val="254061"/>
                </a:solidFill>
              </a:rPr>
              <a:t>Nie wiem. Jestem ciekawy co to za zadanie z programowania na dwa dni .”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403648" y="692696"/>
            <a:ext cx="6264696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lvl="1">
              <a:lnSpc>
                <a:spcPct val="98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4400" dirty="0" smtClean="0">
                <a:solidFill>
                  <a:srgbClr val="FF0000"/>
                </a:solidFill>
                <a:latin typeface="Bitstream Vera Sans" charset="0"/>
              </a:rPr>
              <a:t>Przykładowe wpisy </a:t>
            </a:r>
            <a:endParaRPr lang="pl-PL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911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012160" y="692696"/>
            <a:ext cx="295116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lvl="1">
              <a:lnSpc>
                <a:spcPct val="98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4400" dirty="0">
                <a:solidFill>
                  <a:srgbClr val="FF0000"/>
                </a:solidFill>
                <a:latin typeface="Bitstream Vera Sans" charset="0"/>
              </a:rPr>
              <a:t>Błąd nr </a:t>
            </a:r>
            <a:r>
              <a:rPr lang="pl-PL" sz="4400" dirty="0" smtClean="0">
                <a:solidFill>
                  <a:srgbClr val="FF0000"/>
                </a:solidFill>
                <a:latin typeface="Bitstream Vera Sans" charset="0"/>
              </a:rPr>
              <a:t>4</a:t>
            </a:r>
            <a:endParaRPr lang="pl-PL" sz="4400" dirty="0">
              <a:solidFill>
                <a:srgbClr val="FF0000"/>
              </a:solidFill>
            </a:endParaRPr>
          </a:p>
        </p:txBody>
      </p:sp>
      <p:pic>
        <p:nvPicPr>
          <p:cNvPr id="5" name="Obraz 4" descr="infoskop2014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09600"/>
          </a:xfrm>
          <a:prstGeom prst="rect">
            <a:avLst/>
          </a:prstGeom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043608" y="1772817"/>
            <a:ext cx="6552728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lvl="1"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 smtClean="0">
                <a:solidFill>
                  <a:srgbClr val="254061"/>
                </a:solidFill>
              </a:rPr>
              <a:t>Pozostawienie z</a:t>
            </a:r>
            <a:r>
              <a:rPr lang="pl-PL" sz="2000" dirty="0" smtClean="0">
                <a:solidFill>
                  <a:srgbClr val="254061"/>
                </a:solidFill>
              </a:rPr>
              <a:t>łego wrażenia podczas rozmowy telefonicznej </a:t>
            </a:r>
            <a:endParaRPr lang="pl-PL" sz="2000" dirty="0" smtClean="0">
              <a:solidFill>
                <a:srgbClr val="254061"/>
              </a:solidFill>
            </a:endParaRPr>
          </a:p>
          <a:p>
            <a:pPr marL="342900" lvl="1" indent="-342900">
              <a:lnSpc>
                <a:spcPct val="150000"/>
              </a:lnSpc>
              <a:buFont typeface="Arial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 smtClean="0">
                <a:solidFill>
                  <a:srgbClr val="254061"/>
                </a:solidFill>
              </a:rPr>
              <a:t>Dopytywanie o ofertę </a:t>
            </a:r>
            <a:endParaRPr lang="pl-PL" sz="2000" dirty="0" smtClean="0">
              <a:solidFill>
                <a:srgbClr val="254061"/>
              </a:solidFill>
            </a:endParaRPr>
          </a:p>
          <a:p>
            <a:pPr marL="342900" lvl="1" indent="-342900">
              <a:lnSpc>
                <a:spcPct val="150000"/>
              </a:lnSpc>
              <a:buFont typeface="Arial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 smtClean="0">
                <a:solidFill>
                  <a:srgbClr val="254061"/>
                </a:solidFill>
              </a:rPr>
              <a:t>Pytanie o warunki zatrudnienia </a:t>
            </a:r>
            <a:endParaRPr lang="pl-PL" sz="2000" dirty="0" smtClean="0">
              <a:solidFill>
                <a:srgbClr val="254061"/>
              </a:solidFill>
            </a:endParaRPr>
          </a:p>
          <a:p>
            <a:pPr marL="342900" lvl="1" indent="-342900">
              <a:lnSpc>
                <a:spcPct val="150000"/>
              </a:lnSpc>
              <a:buFont typeface="Arial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 smtClean="0">
                <a:solidFill>
                  <a:srgbClr val="254061"/>
                </a:solidFill>
              </a:rPr>
              <a:t>„Negocjowanie” terminu spotkania </a:t>
            </a:r>
            <a:endParaRPr lang="pl-PL" sz="2000" dirty="0" smtClean="0">
              <a:solidFill>
                <a:srgbClr val="2540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92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infoskop2014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09600"/>
          </a:xfrm>
          <a:prstGeom prst="rect">
            <a:avLst/>
          </a:prstGeom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12160" y="692696"/>
            <a:ext cx="295116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lvl="1">
              <a:lnSpc>
                <a:spcPct val="98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4400" dirty="0">
                <a:solidFill>
                  <a:srgbClr val="FF0000"/>
                </a:solidFill>
                <a:latin typeface="Bitstream Vera Sans" charset="0"/>
              </a:rPr>
              <a:t>Błąd nr </a:t>
            </a:r>
            <a:r>
              <a:rPr lang="pl-PL" sz="4400" dirty="0">
                <a:solidFill>
                  <a:srgbClr val="FF0000"/>
                </a:solidFill>
                <a:latin typeface="Bitstream Vera Sans" charset="0"/>
              </a:rPr>
              <a:t>5</a:t>
            </a:r>
            <a:endParaRPr lang="pl-PL" sz="4400" dirty="0">
              <a:solidFill>
                <a:srgbClr val="FF0000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043608" y="2276872"/>
            <a:ext cx="6552728" cy="3528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lvl="1"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 smtClean="0">
                <a:solidFill>
                  <a:srgbClr val="254061"/>
                </a:solidFill>
              </a:rPr>
              <a:t>Brak przygotowania do rozmowy kwalifikacyjnej</a:t>
            </a:r>
          </a:p>
          <a:p>
            <a:pPr marL="342900" lvl="1" indent="-342900">
              <a:lnSpc>
                <a:spcPct val="150000"/>
              </a:lnSpc>
              <a:buFont typeface="Arial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 smtClean="0">
                <a:solidFill>
                  <a:srgbClr val="254061"/>
                </a:solidFill>
              </a:rPr>
              <a:t>Spóźnialstwo, bycie przed czasem, brak informacji</a:t>
            </a:r>
          </a:p>
          <a:p>
            <a:pPr marL="342900" lvl="1" indent="-342900">
              <a:lnSpc>
                <a:spcPct val="150000"/>
              </a:lnSpc>
              <a:buFont typeface="Arial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 smtClean="0">
                <a:solidFill>
                  <a:srgbClr val="254061"/>
                </a:solidFill>
              </a:rPr>
              <a:t>Ignorowanie lub pomniejszanie wagi osób prowadzących</a:t>
            </a:r>
          </a:p>
          <a:p>
            <a:pPr marL="342900" lvl="1" indent="-342900">
              <a:lnSpc>
                <a:spcPct val="150000"/>
              </a:lnSpc>
              <a:buFont typeface="Arial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 smtClean="0">
                <a:solidFill>
                  <a:srgbClr val="254061"/>
                </a:solidFill>
              </a:rPr>
              <a:t>Nie odpowiadanie na pytania (stosowanie odpowiedzi 50%/50%, odpowiedzi nie wprost …)</a:t>
            </a:r>
          </a:p>
          <a:p>
            <a:pPr marL="342900" lvl="1" indent="-342900">
              <a:lnSpc>
                <a:spcPct val="150000"/>
              </a:lnSpc>
              <a:buFont typeface="Arial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 smtClean="0">
                <a:solidFill>
                  <a:srgbClr val="254061"/>
                </a:solidFill>
              </a:rPr>
              <a:t>Nieumiejętność obrony informacji podanych w cv</a:t>
            </a:r>
          </a:p>
          <a:p>
            <a:pPr marL="342900" lvl="1" indent="-342900">
              <a:lnSpc>
                <a:spcPct val="150000"/>
              </a:lnSpc>
              <a:buFont typeface="Arial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 smtClean="0">
                <a:solidFill>
                  <a:srgbClr val="254061"/>
                </a:solidFill>
              </a:rPr>
              <a:t>Zbędne komentarze nic niewnoszące do rozmowy</a:t>
            </a:r>
          </a:p>
          <a:p>
            <a:pPr marL="342900" lvl="1" indent="-342900">
              <a:lnSpc>
                <a:spcPct val="150000"/>
              </a:lnSpc>
              <a:buFont typeface="Arial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 smtClean="0">
                <a:solidFill>
                  <a:srgbClr val="254061"/>
                </a:solidFill>
              </a:rPr>
              <a:t>Mowa ciała </a:t>
            </a:r>
          </a:p>
          <a:p>
            <a:pPr marL="342900" lvl="1" indent="-342900">
              <a:lnSpc>
                <a:spcPct val="150000"/>
              </a:lnSpc>
              <a:buFont typeface="Arial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dirty="0" smtClean="0">
              <a:solidFill>
                <a:srgbClr val="254061"/>
              </a:solidFill>
              <a:latin typeface="Bitstream Vera Sans" charset="0"/>
            </a:endParaRPr>
          </a:p>
          <a:p>
            <a:pPr marL="0" lvl="1">
              <a:lnSpc>
                <a:spcPct val="98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 smtClean="0">
                <a:solidFill>
                  <a:srgbClr val="254061"/>
                </a:solidFill>
                <a:latin typeface="Bitstream Vera Sans" charset="0"/>
              </a:rPr>
              <a:t> </a:t>
            </a:r>
          </a:p>
          <a:p>
            <a:pPr marL="0" lvl="1">
              <a:lnSpc>
                <a:spcPct val="98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dirty="0">
              <a:solidFill>
                <a:srgbClr val="2540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604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437</Words>
  <Application>Microsoft Macintosh PowerPoint</Application>
  <PresentationFormat>Pokaz na ekranie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Michał Przybysz</dc:creator>
  <cp:lastModifiedBy>Anna Zaniewska</cp:lastModifiedBy>
  <cp:revision>20</cp:revision>
  <dcterms:created xsi:type="dcterms:W3CDTF">2013-02-21T08:02:15Z</dcterms:created>
  <dcterms:modified xsi:type="dcterms:W3CDTF">2014-04-09T08:50:36Z</dcterms:modified>
</cp:coreProperties>
</file>